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handoutMasterIdLst>
    <p:handoutMasterId r:id="rId14"/>
  </p:handoutMasterIdLst>
  <p:sldIdLst>
    <p:sldId id="258" r:id="rId3"/>
    <p:sldId id="264" r:id="rId4"/>
    <p:sldId id="263" r:id="rId5"/>
    <p:sldId id="268" r:id="rId6"/>
    <p:sldId id="269" r:id="rId7"/>
    <p:sldId id="270" r:id="rId8"/>
    <p:sldId id="272" r:id="rId9"/>
    <p:sldId id="271" r:id="rId10"/>
    <p:sldId id="275" r:id="rId11"/>
    <p:sldId id="273" r:id="rId12"/>
    <p:sldId id="274" r:id="rId13"/>
  </p:sldIdLst>
  <p:sldSz cx="9144000" cy="6858000" type="screen4x3"/>
  <p:notesSz cx="10020300" cy="68881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76399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8EF52-6CCA-4ECC-B6BB-A56AAE10BD19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43318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76399" y="6543318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523C7-4A9E-4D6A-849A-2ADA1D1F2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991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570-7A84-46A4-857A-9FD86FDE737B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3797-36B2-43B2-BE6F-6E34FBE06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95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570-7A84-46A4-857A-9FD86FDE737B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3797-36B2-43B2-BE6F-6E34FBE06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93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570-7A84-46A4-857A-9FD86FDE737B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3797-36B2-43B2-BE6F-6E34FBE06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7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570-7A84-46A4-857A-9FD86FDE737B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3797-36B2-43B2-BE6F-6E34FBE06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43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AFE2-EF06-42DB-8E3F-695F3954B63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9E7-D863-48A5-A3E8-80AFC0122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80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AFE2-EF06-42DB-8E3F-695F3954B63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9E7-D863-48A5-A3E8-80AFC0122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660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AFE2-EF06-42DB-8E3F-695F3954B63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9E7-D863-48A5-A3E8-80AFC0122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700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AFE2-EF06-42DB-8E3F-695F3954B63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9E7-D863-48A5-A3E8-80AFC0122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660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AFE2-EF06-42DB-8E3F-695F3954B63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9E7-D863-48A5-A3E8-80AFC0122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688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AFE2-EF06-42DB-8E3F-695F3954B63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9E7-D863-48A5-A3E8-80AFC0122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000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AFE2-EF06-42DB-8E3F-695F3954B63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9E7-D863-48A5-A3E8-80AFC0122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84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570-7A84-46A4-857A-9FD86FDE737B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3797-36B2-43B2-BE6F-6E34FBE06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2196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AFE2-EF06-42DB-8E3F-695F3954B63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9E7-D863-48A5-A3E8-80AFC0122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035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AFE2-EF06-42DB-8E3F-695F3954B63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9E7-D863-48A5-A3E8-80AFC0122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52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AFE2-EF06-42DB-8E3F-695F3954B63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9E7-D863-48A5-A3E8-80AFC0122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469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AFE2-EF06-42DB-8E3F-695F3954B63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9E7-D863-48A5-A3E8-80AFC0122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17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570-7A84-46A4-857A-9FD86FDE737B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3797-36B2-43B2-BE6F-6E34FBE06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82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570-7A84-46A4-857A-9FD86FDE737B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3797-36B2-43B2-BE6F-6E34FBE06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67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570-7A84-46A4-857A-9FD86FDE737B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3797-36B2-43B2-BE6F-6E34FBE06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570-7A84-46A4-857A-9FD86FDE737B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3797-36B2-43B2-BE6F-6E34FBE06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42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570-7A84-46A4-857A-9FD86FDE737B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3797-36B2-43B2-BE6F-6E34FBE06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39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570-7A84-46A4-857A-9FD86FDE737B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3797-36B2-43B2-BE6F-6E34FBE06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70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570-7A84-46A4-857A-9FD86FDE737B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3797-36B2-43B2-BE6F-6E34FBE06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91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19570-7A84-46A4-857A-9FD86FDE737B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3797-36B2-43B2-BE6F-6E34FBE06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37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AFE2-EF06-42DB-8E3F-695F3954B63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19E7-D863-48A5-A3E8-80AFC0122A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90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5522617"/>
            <a:ext cx="9144000" cy="8564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43000">
                <a:schemeClr val="accent5">
                  <a:lumMod val="40000"/>
                  <a:lumOff val="60000"/>
                </a:schemeClr>
              </a:gs>
              <a:gs pos="26000">
                <a:srgbClr val="B0C4E6"/>
              </a:gs>
              <a:gs pos="43000">
                <a:schemeClr val="accent5">
                  <a:lumMod val="40000"/>
                  <a:lumOff val="60000"/>
                </a:schemeClr>
              </a:gs>
              <a:gs pos="7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32386" t="16304" r="42403" b="69957"/>
          <a:stretch/>
        </p:blipFill>
        <p:spPr bwMode="auto">
          <a:xfrm>
            <a:off x="6757639" y="5522617"/>
            <a:ext cx="2263698" cy="860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73231" y="641200"/>
            <a:ext cx="7597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Wahlpflichtfächergruppe</a:t>
            </a:r>
            <a:r>
              <a:rPr lang="de-DE" sz="3300" dirty="0"/>
              <a:t> </a:t>
            </a:r>
            <a:r>
              <a:rPr lang="de-DE" sz="3300" dirty="0" smtClean="0"/>
              <a:t>I</a:t>
            </a:r>
          </a:p>
          <a:p>
            <a:r>
              <a:rPr lang="de-DE" dirty="0" smtClean="0"/>
              <a:t>	(</a:t>
            </a:r>
            <a:r>
              <a:rPr lang="de-DE" sz="2000" dirty="0" smtClean="0"/>
              <a:t>mathematisch-naturwissenschaftlich-technischer </a:t>
            </a:r>
            <a:r>
              <a:rPr lang="de-DE" sz="2000" dirty="0" smtClean="0"/>
              <a:t>Zweig)</a:t>
            </a:r>
            <a:endParaRPr lang="de-DE" sz="20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73" y="1839951"/>
            <a:ext cx="6952708" cy="317318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898157" y="6011905"/>
            <a:ext cx="292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Kitzingen, April 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10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5522617"/>
            <a:ext cx="9144000" cy="8564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43000">
                <a:schemeClr val="accent5">
                  <a:lumMod val="40000"/>
                  <a:lumOff val="60000"/>
                </a:schemeClr>
              </a:gs>
              <a:gs pos="26000">
                <a:srgbClr val="B0C4E6"/>
              </a:gs>
              <a:gs pos="43000">
                <a:schemeClr val="accent5">
                  <a:lumMod val="40000"/>
                  <a:lumOff val="60000"/>
                </a:schemeClr>
              </a:gs>
              <a:gs pos="7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32386" t="16304" r="42403" b="69957"/>
          <a:stretch/>
        </p:blipFill>
        <p:spPr bwMode="auto">
          <a:xfrm>
            <a:off x="6757639" y="5522617"/>
            <a:ext cx="2263698" cy="860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98157" y="6011905"/>
            <a:ext cx="292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Kitzingen, April 2020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63495" y="1726484"/>
            <a:ext cx="631874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Was erwartet euch im technischen Zweig?</a:t>
            </a:r>
          </a:p>
          <a:p>
            <a:endParaRPr lang="de-DE" sz="1400" dirty="0" smtClean="0"/>
          </a:p>
          <a:p>
            <a:pPr marL="342900" indent="-342900">
              <a:buFontTx/>
              <a:buChar char="-"/>
            </a:pPr>
            <a:r>
              <a:rPr lang="de-DE" sz="2400" dirty="0" smtClean="0"/>
              <a:t>Mathematik vertieft </a:t>
            </a:r>
          </a:p>
          <a:p>
            <a:r>
              <a:rPr lang="de-DE" sz="2400" dirty="0" smtClean="0"/>
              <a:t>     </a:t>
            </a:r>
            <a:r>
              <a:rPr lang="de-DE" sz="2000" dirty="0" smtClean="0"/>
              <a:t>(Exponentialfunktionen, Logarithmus, Abbildungen)</a:t>
            </a:r>
          </a:p>
          <a:p>
            <a:endParaRPr lang="de-DE" sz="2000" dirty="0" smtClean="0"/>
          </a:p>
          <a:p>
            <a:pPr marL="342900" indent="-342900">
              <a:buFontTx/>
              <a:buChar char="-"/>
            </a:pPr>
            <a:r>
              <a:rPr lang="de-DE" sz="2400" dirty="0" smtClean="0"/>
              <a:t>Physik vertieft </a:t>
            </a:r>
          </a:p>
          <a:p>
            <a:r>
              <a:rPr lang="de-DE" sz="2400" dirty="0" smtClean="0"/>
              <a:t>     </a:t>
            </a:r>
            <a:r>
              <a:rPr lang="de-DE" sz="2000" dirty="0" smtClean="0"/>
              <a:t>(Fachbegriffe, fachspezifische Sprache und Arbeits-    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weise, Experimente, Sachinhalte, Fachwissen)</a:t>
            </a:r>
          </a:p>
          <a:p>
            <a:endParaRPr lang="de-DE" sz="2000" dirty="0" smtClean="0"/>
          </a:p>
          <a:p>
            <a:pPr marL="342900" indent="-342900">
              <a:buFontTx/>
              <a:buChar char="-"/>
            </a:pPr>
            <a:r>
              <a:rPr lang="de-DE" sz="2400" dirty="0" smtClean="0"/>
              <a:t>Technisches Zeichnen am Zeichenbrett bzw. mit einem Zeichenprogramm		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96672" y="682672"/>
            <a:ext cx="7597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Wahlpflichtfächergruppe</a:t>
            </a:r>
            <a:r>
              <a:rPr lang="de-DE" sz="3300" dirty="0"/>
              <a:t> I</a:t>
            </a:r>
          </a:p>
          <a:p>
            <a:pPr algn="r"/>
            <a:r>
              <a:rPr lang="de-DE" sz="2000" dirty="0" smtClean="0"/>
              <a:t>(mathematisch-naturwissenschaftlich-technischer Zweig)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80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5522617"/>
            <a:ext cx="9144000" cy="8564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43000">
                <a:schemeClr val="accent5">
                  <a:lumMod val="40000"/>
                  <a:lumOff val="60000"/>
                </a:schemeClr>
              </a:gs>
              <a:gs pos="26000">
                <a:srgbClr val="B0C4E6"/>
              </a:gs>
              <a:gs pos="43000">
                <a:schemeClr val="accent5">
                  <a:lumMod val="40000"/>
                  <a:lumOff val="60000"/>
                </a:schemeClr>
              </a:gs>
              <a:gs pos="7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32386" t="16304" r="42403" b="69957"/>
          <a:stretch/>
        </p:blipFill>
        <p:spPr bwMode="auto">
          <a:xfrm>
            <a:off x="6757639" y="5522617"/>
            <a:ext cx="2263698" cy="860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98157" y="6011905"/>
            <a:ext cx="292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Kitzingen, April 2020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74511" y="1979873"/>
            <a:ext cx="63187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Entscheidungshilfen</a:t>
            </a:r>
          </a:p>
          <a:p>
            <a:endParaRPr lang="de-DE" sz="2400" dirty="0"/>
          </a:p>
          <a:p>
            <a:r>
              <a:rPr lang="de-DE" sz="2400" dirty="0" smtClean="0"/>
              <a:t>	eure INTERESSEN </a:t>
            </a:r>
            <a:endParaRPr lang="de-DE" sz="2400" dirty="0"/>
          </a:p>
          <a:p>
            <a:r>
              <a:rPr lang="de-DE" sz="2400" dirty="0" smtClean="0"/>
              <a:t>	eure BEGABUNGEN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euer bisheriger LEBENSWEG</a:t>
            </a:r>
          </a:p>
          <a:p>
            <a:r>
              <a:rPr lang="de-DE" sz="2400" dirty="0" smtClean="0"/>
              <a:t>              …..</a:t>
            </a:r>
          </a:p>
          <a:p>
            <a:endParaRPr lang="de-DE" sz="2400" dirty="0"/>
          </a:p>
          <a:p>
            <a:r>
              <a:rPr lang="de-DE" sz="2400" dirty="0" smtClean="0"/>
              <a:t>Vertraut Sie auf eure ERFAHRUNGEN und BEOBACHTUNGEN der letzten Jahre!</a:t>
            </a:r>
          </a:p>
          <a:p>
            <a:r>
              <a:rPr lang="de-DE" sz="2400" dirty="0" smtClean="0"/>
              <a:t>			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96672" y="682672"/>
            <a:ext cx="7597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Wahlpflichtfächergruppe</a:t>
            </a:r>
            <a:r>
              <a:rPr lang="de-DE" sz="3300" dirty="0"/>
              <a:t> I</a:t>
            </a:r>
          </a:p>
          <a:p>
            <a:pPr algn="r"/>
            <a:r>
              <a:rPr lang="de-DE" sz="2000" dirty="0" smtClean="0"/>
              <a:t>(mathematisch-naturwissenschaftlich-technischer Zweig)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2354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5522617"/>
            <a:ext cx="9144000" cy="8564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43000">
                <a:schemeClr val="accent5">
                  <a:lumMod val="40000"/>
                  <a:lumOff val="60000"/>
                </a:schemeClr>
              </a:gs>
              <a:gs pos="26000">
                <a:srgbClr val="B0C4E6"/>
              </a:gs>
              <a:gs pos="43000">
                <a:schemeClr val="accent5">
                  <a:lumMod val="40000"/>
                  <a:lumOff val="60000"/>
                </a:schemeClr>
              </a:gs>
              <a:gs pos="7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32386" t="16304" r="42403" b="69957"/>
          <a:stretch/>
        </p:blipFill>
        <p:spPr bwMode="auto">
          <a:xfrm>
            <a:off x="6757639" y="5522617"/>
            <a:ext cx="2263698" cy="860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98157" y="6011905"/>
            <a:ext cx="292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Kitzingen, April 2020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74511" y="1979873"/>
            <a:ext cx="6318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Prüfungsfächer:	Mathematik</a:t>
            </a:r>
          </a:p>
          <a:p>
            <a:r>
              <a:rPr lang="de-DE" sz="2400" dirty="0" smtClean="0"/>
              <a:t>			Physik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		</a:t>
            </a:r>
            <a:r>
              <a:rPr lang="de-DE" sz="2000" dirty="0" smtClean="0"/>
              <a:t>(Deutsch und Englisch)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074511" y="3300158"/>
            <a:ext cx="72594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9625">
              <a:tabLst>
                <a:tab pos="3233738" algn="l"/>
              </a:tabLst>
            </a:pPr>
            <a:endParaRPr lang="de-DE" sz="2400" dirty="0" smtClean="0"/>
          </a:p>
          <a:p>
            <a:pPr defTabSz="809625">
              <a:tabLst>
                <a:tab pos="3233738" algn="l"/>
              </a:tabLst>
            </a:pPr>
            <a:r>
              <a:rPr lang="de-DE" sz="2400" dirty="0" smtClean="0"/>
              <a:t>Weitere Profilfächer:		Chemie</a:t>
            </a:r>
          </a:p>
          <a:p>
            <a:pPr defTabSz="809625"/>
            <a:r>
              <a:rPr lang="de-DE" sz="2400" dirty="0"/>
              <a:t>	</a:t>
            </a:r>
            <a:r>
              <a:rPr lang="de-DE" sz="2400" dirty="0" smtClean="0"/>
              <a:t>			Informationstechnologie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		</a:t>
            </a:r>
            <a:r>
              <a:rPr lang="de-DE" sz="2000" dirty="0" smtClean="0"/>
              <a:t>         (technisches Zeichnen, CAD)</a:t>
            </a:r>
          </a:p>
          <a:p>
            <a:r>
              <a:rPr lang="de-DE" sz="2000" dirty="0" smtClean="0"/>
              <a:t>			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396672" y="682672"/>
            <a:ext cx="7597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Wahlpflichtfächergruppe</a:t>
            </a:r>
            <a:r>
              <a:rPr lang="de-DE" sz="3300" dirty="0"/>
              <a:t> </a:t>
            </a:r>
            <a:r>
              <a:rPr lang="de-DE" sz="3300" dirty="0" smtClean="0"/>
              <a:t>I</a:t>
            </a:r>
          </a:p>
          <a:p>
            <a:pPr algn="r"/>
            <a:r>
              <a:rPr lang="de-DE" sz="2000" dirty="0" smtClean="0"/>
              <a:t>(</a:t>
            </a:r>
            <a:r>
              <a:rPr lang="de-DE" sz="2000" dirty="0" smtClean="0"/>
              <a:t>mathematisch-naturwissenschaftlich-technischer </a:t>
            </a:r>
            <a:r>
              <a:rPr lang="de-DE" sz="2000" dirty="0" smtClean="0"/>
              <a:t>Zweig)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642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5522617"/>
            <a:ext cx="9144000" cy="8564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43000">
                <a:schemeClr val="accent5">
                  <a:lumMod val="40000"/>
                  <a:lumOff val="60000"/>
                </a:schemeClr>
              </a:gs>
              <a:gs pos="26000">
                <a:srgbClr val="B0C4E6"/>
              </a:gs>
              <a:gs pos="43000">
                <a:schemeClr val="accent5">
                  <a:lumMod val="40000"/>
                  <a:lumOff val="60000"/>
                </a:schemeClr>
              </a:gs>
              <a:gs pos="7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32386" t="16304" r="42403" b="69957"/>
          <a:stretch/>
        </p:blipFill>
        <p:spPr bwMode="auto">
          <a:xfrm>
            <a:off x="6757639" y="5522617"/>
            <a:ext cx="2263698" cy="860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98157" y="6011905"/>
            <a:ext cx="292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Kitzingen, April 2020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45" y="1896604"/>
            <a:ext cx="4283255" cy="245784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416" y="2442990"/>
            <a:ext cx="3926720" cy="261781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036386" y="1749040"/>
            <a:ext cx="3566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Vielfältige Einsatzbereiche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288745" y="4585427"/>
            <a:ext cx="403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Frauen in technischen Berufen</a:t>
            </a:r>
            <a:endParaRPr lang="de-DE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396672" y="682672"/>
            <a:ext cx="7597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Wahlpflichtfächergruppe</a:t>
            </a:r>
            <a:r>
              <a:rPr lang="de-DE" sz="3300" dirty="0"/>
              <a:t> I</a:t>
            </a:r>
          </a:p>
          <a:p>
            <a:pPr algn="r"/>
            <a:r>
              <a:rPr lang="de-DE" sz="2000" dirty="0" smtClean="0"/>
              <a:t>(mathematisch-naturwissenschaftlich-technischer Zweig)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715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443" y="2412110"/>
            <a:ext cx="4298795" cy="2865863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0" y="5522617"/>
            <a:ext cx="9144000" cy="8564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43000">
                <a:schemeClr val="accent5">
                  <a:lumMod val="40000"/>
                  <a:lumOff val="60000"/>
                </a:schemeClr>
              </a:gs>
              <a:gs pos="26000">
                <a:srgbClr val="B0C4E6"/>
              </a:gs>
              <a:gs pos="43000">
                <a:schemeClr val="accent5">
                  <a:lumMod val="40000"/>
                  <a:lumOff val="60000"/>
                </a:schemeClr>
              </a:gs>
              <a:gs pos="7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/>
          <p:nvPr/>
        </p:nvPicPr>
        <p:blipFill rotWithShape="1">
          <a:blip r:embed="rId3"/>
          <a:srcRect l="32386" t="16304" r="42403" b="69957"/>
          <a:stretch/>
        </p:blipFill>
        <p:spPr bwMode="auto">
          <a:xfrm>
            <a:off x="6757639" y="5522617"/>
            <a:ext cx="2263698" cy="860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98157" y="6011905"/>
            <a:ext cx="292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Kitzingen, April 2020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88745" y="4585427"/>
            <a:ext cx="403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Arbeiten im Labor</a:t>
            </a:r>
            <a:endParaRPr lang="de-DE" sz="2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32" y="1744625"/>
            <a:ext cx="5612779" cy="280639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96672" y="682672"/>
            <a:ext cx="7597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Wahlpflichtfächergruppe</a:t>
            </a:r>
            <a:r>
              <a:rPr lang="de-DE" sz="3300" dirty="0"/>
              <a:t> I</a:t>
            </a:r>
          </a:p>
          <a:p>
            <a:pPr algn="r"/>
            <a:r>
              <a:rPr lang="de-DE" sz="2000" dirty="0" smtClean="0"/>
              <a:t>(mathematisch-naturwissenschaftlich-technischer Zweig)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193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5522617"/>
            <a:ext cx="9144000" cy="8564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43000">
                <a:schemeClr val="accent5">
                  <a:lumMod val="40000"/>
                  <a:lumOff val="60000"/>
                </a:schemeClr>
              </a:gs>
              <a:gs pos="26000">
                <a:srgbClr val="B0C4E6"/>
              </a:gs>
              <a:gs pos="43000">
                <a:schemeClr val="accent5">
                  <a:lumMod val="40000"/>
                  <a:lumOff val="60000"/>
                </a:schemeClr>
              </a:gs>
              <a:gs pos="7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32386" t="16304" r="42403" b="69957"/>
          <a:stretch/>
        </p:blipFill>
        <p:spPr bwMode="auto">
          <a:xfrm>
            <a:off x="6757639" y="5522617"/>
            <a:ext cx="2263698" cy="860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98157" y="6011905"/>
            <a:ext cx="292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Kitzingen, April 2020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88745" y="4585427"/>
            <a:ext cx="403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Steuerung technischer Anlagen</a:t>
            </a:r>
            <a:endParaRPr lang="de-DE" sz="2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32" y="1744625"/>
            <a:ext cx="5612779" cy="280639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443" y="2412110"/>
            <a:ext cx="4298795" cy="286586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96672" y="682672"/>
            <a:ext cx="7597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Wahlpflichtfächergruppe</a:t>
            </a:r>
            <a:r>
              <a:rPr lang="de-DE" sz="3300" dirty="0"/>
              <a:t> I</a:t>
            </a:r>
          </a:p>
          <a:p>
            <a:pPr algn="r"/>
            <a:r>
              <a:rPr lang="de-DE" sz="2000" dirty="0" smtClean="0"/>
              <a:t>(mathematisch-naturwissenschaftlich-technischer Zweig)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358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5522617"/>
            <a:ext cx="9144000" cy="8564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43000">
                <a:schemeClr val="accent5">
                  <a:lumMod val="40000"/>
                  <a:lumOff val="60000"/>
                </a:schemeClr>
              </a:gs>
              <a:gs pos="26000">
                <a:srgbClr val="B0C4E6"/>
              </a:gs>
              <a:gs pos="43000">
                <a:schemeClr val="accent5">
                  <a:lumMod val="40000"/>
                  <a:lumOff val="60000"/>
                </a:schemeClr>
              </a:gs>
              <a:gs pos="7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32386" t="16304" r="42403" b="69957"/>
          <a:stretch/>
        </p:blipFill>
        <p:spPr bwMode="auto">
          <a:xfrm>
            <a:off x="6757639" y="5522617"/>
            <a:ext cx="2263698" cy="860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98157" y="6011905"/>
            <a:ext cx="292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Kitzingen, April 2020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88745" y="4796654"/>
            <a:ext cx="403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Automobilbranche</a:t>
            </a:r>
            <a:endParaRPr lang="de-DE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36" y="1808133"/>
            <a:ext cx="8191500" cy="304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96672" y="682672"/>
            <a:ext cx="7597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Wahlpflichtfächergruppe</a:t>
            </a:r>
            <a:r>
              <a:rPr lang="de-DE" sz="3300" dirty="0"/>
              <a:t> I</a:t>
            </a:r>
          </a:p>
          <a:p>
            <a:pPr algn="r"/>
            <a:r>
              <a:rPr lang="de-DE" sz="2000" dirty="0" smtClean="0"/>
              <a:t>(mathematisch-naturwissenschaftlich-technischer Zweig)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403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5522617"/>
            <a:ext cx="9144000" cy="8564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43000">
                <a:schemeClr val="accent5">
                  <a:lumMod val="40000"/>
                  <a:lumOff val="60000"/>
                </a:schemeClr>
              </a:gs>
              <a:gs pos="26000">
                <a:srgbClr val="B0C4E6"/>
              </a:gs>
              <a:gs pos="43000">
                <a:schemeClr val="accent5">
                  <a:lumMod val="40000"/>
                  <a:lumOff val="60000"/>
                </a:schemeClr>
              </a:gs>
              <a:gs pos="7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32386" t="16304" r="42403" b="69957"/>
          <a:stretch/>
        </p:blipFill>
        <p:spPr bwMode="auto">
          <a:xfrm>
            <a:off x="6757639" y="5522617"/>
            <a:ext cx="2263698" cy="860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98157" y="6011905"/>
            <a:ext cx="292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Kitzingen, April 2020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130117" y="2243024"/>
            <a:ext cx="2865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Neue Herausforderungen der Zukunft</a:t>
            </a:r>
          </a:p>
          <a:p>
            <a:endParaRPr lang="de-DE" sz="2400" dirty="0"/>
          </a:p>
          <a:p>
            <a:r>
              <a:rPr lang="de-DE" sz="2400" dirty="0" smtClean="0"/>
              <a:t>Industrie 4.0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45" y="1808133"/>
            <a:ext cx="4575485" cy="323334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96672" y="682672"/>
            <a:ext cx="7597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Wahlpflichtfächergruppe</a:t>
            </a:r>
            <a:r>
              <a:rPr lang="de-DE" sz="3300" dirty="0"/>
              <a:t> I</a:t>
            </a:r>
          </a:p>
          <a:p>
            <a:pPr algn="r"/>
            <a:r>
              <a:rPr lang="de-DE" sz="2000" dirty="0" smtClean="0"/>
              <a:t>(mathematisch-naturwissenschaftlich-technischer Zweig)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107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5522617"/>
            <a:ext cx="9144000" cy="8564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43000">
                <a:schemeClr val="accent5">
                  <a:lumMod val="40000"/>
                  <a:lumOff val="60000"/>
                </a:schemeClr>
              </a:gs>
              <a:gs pos="26000">
                <a:srgbClr val="B0C4E6"/>
              </a:gs>
              <a:gs pos="43000">
                <a:schemeClr val="accent5">
                  <a:lumMod val="40000"/>
                  <a:lumOff val="60000"/>
                </a:schemeClr>
              </a:gs>
              <a:gs pos="7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32386" t="16304" r="42403" b="69957"/>
          <a:stretch/>
        </p:blipFill>
        <p:spPr bwMode="auto">
          <a:xfrm>
            <a:off x="6757639" y="5522617"/>
            <a:ext cx="2263698" cy="860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98157" y="6011905"/>
            <a:ext cx="292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Kitzingen, April 2020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62570" y="1982098"/>
            <a:ext cx="631874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Was bietet mir eine technische Ausbildung?</a:t>
            </a:r>
          </a:p>
          <a:p>
            <a:pPr marL="342900" indent="-342900">
              <a:buFontTx/>
              <a:buChar char="-"/>
            </a:pPr>
            <a:endParaRPr lang="de-DE" sz="1400" dirty="0" smtClean="0"/>
          </a:p>
          <a:p>
            <a:pPr marL="342900" indent="-342900">
              <a:buFontTx/>
              <a:buChar char="-"/>
            </a:pPr>
            <a:r>
              <a:rPr lang="de-DE" sz="2400" dirty="0"/>
              <a:t>g</a:t>
            </a:r>
            <a:r>
              <a:rPr lang="de-DE" sz="2400" dirty="0" smtClean="0"/>
              <a:t>roßes Einsatzgebiet</a:t>
            </a:r>
          </a:p>
          <a:p>
            <a:pPr marL="342900" indent="-342900">
              <a:buFontTx/>
              <a:buChar char="-"/>
            </a:pPr>
            <a:r>
              <a:rPr lang="de-DE" sz="2400" dirty="0" smtClean="0"/>
              <a:t>Spezialisierungen</a:t>
            </a:r>
          </a:p>
          <a:p>
            <a:pPr marL="342900" indent="-342900">
              <a:buFontTx/>
              <a:buChar char="-"/>
            </a:pPr>
            <a:r>
              <a:rPr lang="de-DE" sz="2400" dirty="0" smtClean="0"/>
              <a:t>Weiterbildung/Studium/Ingenieurwesen 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f</a:t>
            </a:r>
            <a:r>
              <a:rPr lang="de-DE" sz="2400" dirty="0" smtClean="0"/>
              <a:t>ührende Positionen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g</a:t>
            </a:r>
            <a:r>
              <a:rPr lang="de-DE" sz="2400" dirty="0" smtClean="0"/>
              <a:t>ute Berufsaussichten bei guter Bezahlung</a:t>
            </a:r>
          </a:p>
          <a:p>
            <a:pPr marL="342900" indent="-342900">
              <a:buFontTx/>
              <a:buChar char="-"/>
            </a:pPr>
            <a:r>
              <a:rPr lang="de-DE" sz="2400" dirty="0" smtClean="0"/>
              <a:t>Fachkräftemangel, gute Berufschancen </a:t>
            </a:r>
          </a:p>
          <a:p>
            <a:pPr marL="342900" indent="-342900">
              <a:buFontTx/>
              <a:buChar char="-"/>
            </a:pPr>
            <a:endParaRPr lang="de-DE" sz="2400" dirty="0" smtClean="0"/>
          </a:p>
          <a:p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396672" y="682672"/>
            <a:ext cx="7597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Wahlpflichtfächergruppe</a:t>
            </a:r>
            <a:r>
              <a:rPr lang="de-DE" sz="3300" dirty="0"/>
              <a:t> I</a:t>
            </a:r>
          </a:p>
          <a:p>
            <a:pPr algn="r"/>
            <a:r>
              <a:rPr lang="de-DE" sz="2000" dirty="0" smtClean="0"/>
              <a:t>(mathematisch-naturwissenschaftlich-technischer Zweig)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4064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5522617"/>
            <a:ext cx="9144000" cy="8564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43000">
                <a:schemeClr val="accent5">
                  <a:lumMod val="40000"/>
                  <a:lumOff val="60000"/>
                </a:schemeClr>
              </a:gs>
              <a:gs pos="26000">
                <a:srgbClr val="B0C4E6"/>
              </a:gs>
              <a:gs pos="43000">
                <a:schemeClr val="accent5">
                  <a:lumMod val="40000"/>
                  <a:lumOff val="60000"/>
                </a:schemeClr>
              </a:gs>
              <a:gs pos="7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32386" t="16304" r="42403" b="69957"/>
          <a:stretch/>
        </p:blipFill>
        <p:spPr bwMode="auto">
          <a:xfrm>
            <a:off x="6757639" y="5522617"/>
            <a:ext cx="2263698" cy="860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98157" y="6011905"/>
            <a:ext cx="292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Kitzingen, April 2020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74511" y="1979873"/>
            <a:ext cx="631874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Wann bin ich für diesen Zweig geeignet?</a:t>
            </a:r>
          </a:p>
          <a:p>
            <a:endParaRPr lang="de-DE" sz="1400" dirty="0" smtClean="0"/>
          </a:p>
          <a:p>
            <a:pPr marL="342900" indent="-342900">
              <a:buFontTx/>
              <a:buChar char="-"/>
            </a:pPr>
            <a:r>
              <a:rPr lang="de-DE" sz="2400" dirty="0" smtClean="0"/>
              <a:t>Interesse an naturwissenschaftlichen Inhalten</a:t>
            </a:r>
          </a:p>
          <a:p>
            <a:pPr marL="342900" indent="-342900">
              <a:buFontTx/>
              <a:buChar char="-"/>
            </a:pPr>
            <a:r>
              <a:rPr lang="de-DE" sz="2400" dirty="0" smtClean="0"/>
              <a:t>Interesse an Technik</a:t>
            </a:r>
          </a:p>
          <a:p>
            <a:pPr marL="342900" indent="-342900">
              <a:buFontTx/>
              <a:buChar char="-"/>
            </a:pPr>
            <a:r>
              <a:rPr lang="de-DE" sz="2400" dirty="0" smtClean="0"/>
              <a:t>Spaß am Knobeln</a:t>
            </a:r>
          </a:p>
          <a:p>
            <a:pPr marL="342900" indent="-342900">
              <a:buFontTx/>
              <a:buChar char="-"/>
            </a:pPr>
            <a:r>
              <a:rPr lang="de-DE" sz="2400" dirty="0" smtClean="0"/>
              <a:t>Freude am Analysieren </a:t>
            </a:r>
          </a:p>
          <a:p>
            <a:pPr marL="342900" indent="-342900">
              <a:buFontTx/>
              <a:buChar char="-"/>
            </a:pPr>
            <a:r>
              <a:rPr lang="de-DE" sz="2400" dirty="0" smtClean="0"/>
              <a:t>Durchhaltevermögen bei komplexen Aufgaben</a:t>
            </a:r>
          </a:p>
          <a:p>
            <a:pPr marL="342900" indent="-342900">
              <a:buFontTx/>
              <a:buChar char="-"/>
            </a:pPr>
            <a:r>
              <a:rPr lang="de-DE" sz="2400" dirty="0" smtClean="0"/>
              <a:t>Spaß beim Forschen und Entdecken von Zusammenhängen</a:t>
            </a:r>
          </a:p>
          <a:p>
            <a:r>
              <a:rPr lang="de-DE" sz="2400" dirty="0" smtClean="0"/>
              <a:t>			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96672" y="682672"/>
            <a:ext cx="7597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Wahlpflichtfächergruppe</a:t>
            </a:r>
            <a:r>
              <a:rPr lang="de-DE" sz="3300" dirty="0"/>
              <a:t> I</a:t>
            </a:r>
          </a:p>
          <a:p>
            <a:pPr algn="r"/>
            <a:r>
              <a:rPr lang="de-DE" sz="2000" dirty="0" smtClean="0"/>
              <a:t>(mathematisch-naturwissenschaftlich-technischer Zweig)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303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Bildschirmpräsentation (4:3)</PresentationFormat>
  <Paragraphs>85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Benutzerdefiniertes Design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 Schielke</dc:creator>
  <cp:lastModifiedBy>Alexandra Basel</cp:lastModifiedBy>
  <cp:revision>18</cp:revision>
  <cp:lastPrinted>2020-04-14T07:13:00Z</cp:lastPrinted>
  <dcterms:created xsi:type="dcterms:W3CDTF">2017-03-26T17:15:32Z</dcterms:created>
  <dcterms:modified xsi:type="dcterms:W3CDTF">2020-04-16T09:36:44Z</dcterms:modified>
</cp:coreProperties>
</file>